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96.png" ContentType="image/png"/>
  <Override PartName="/ppt/media/image95.jpeg" ContentType="image/jpeg"/>
  <Override PartName="/ppt/media/image94.png" ContentType="image/png"/>
  <Override PartName="/ppt/media/image93.png" ContentType="image/png"/>
  <Override PartName="/ppt/media/image92.jpeg" ContentType="image/jpeg"/>
  <Override PartName="/ppt/media/image82.jpeg" ContentType="image/jpeg"/>
  <Override PartName="/ppt/media/image36.jpeg" ContentType="image/jpeg"/>
  <Override PartName="/ppt/media/image29.png" ContentType="image/png"/>
  <Override PartName="/ppt/media/image80.png" ContentType="image/png"/>
  <Override PartName="/ppt/media/image69.jpeg" ContentType="image/jpeg"/>
  <Override PartName="/ppt/media/image35.jpeg" ContentType="image/jpeg"/>
  <Override PartName="/ppt/media/image90.jpeg" ContentType="image/jpeg"/>
  <Override PartName="/ppt/media/image19.png" ContentType="image/png"/>
  <Override PartName="/ppt/media/image33.jpeg" ContentType="image/jpeg"/>
  <Override PartName="/ppt/media/image39.jpeg" ContentType="image/jpeg"/>
  <Override PartName="/ppt/media/image66.jpeg" ContentType="image/jpeg"/>
  <Override PartName="/ppt/media/image32.jpeg" ContentType="image/jpeg"/>
  <Override PartName="/ppt/media/image30.jpeg" ContentType="image/jpeg"/>
  <Override PartName="/ppt/media/image57.jpeg" ContentType="image/jpeg"/>
  <Override PartName="/ppt/media/image81.jpeg" ContentType="image/jpeg"/>
  <Override PartName="/ppt/media/image22.jpeg" ContentType="image/jpeg"/>
  <Override PartName="/ppt/media/image55.jpeg" ContentType="image/jpeg"/>
  <Override PartName="/ppt/media/image85.png" ContentType="image/png"/>
  <Override PartName="/ppt/media/image4.png" ContentType="image/png"/>
  <Override PartName="/ppt/media/image87.png" ContentType="image/png"/>
  <Override PartName="/ppt/media/image6.png" ContentType="image/png"/>
  <Override PartName="/ppt/media/image86.png" ContentType="image/png"/>
  <Override PartName="/ppt/media/image5.png" ContentType="image/png"/>
  <Override PartName="/ppt/media/image42.jpeg" ContentType="image/jpe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62.png" ContentType="image/png"/>
  <Override PartName="/ppt/media/image63.png" ContentType="image/png"/>
  <Override PartName="/ppt/media/image9.png" ContentType="image/png"/>
  <Override PartName="/ppt/media/image34.png" ContentType="image/png"/>
  <Override PartName="/ppt/media/image31.png" ContentType="image/png"/>
  <Override PartName="/ppt/media/image56.png" ContentType="image/png"/>
  <Override PartName="/ppt/media/image27.png" ContentType="image/png"/>
  <Override PartName="/ppt/media/image25.png" ContentType="image/png"/>
  <Override PartName="/ppt/media/image23.png" ContentType="image/png"/>
  <Override PartName="/ppt/media/image88.jpeg" ContentType="image/jpeg"/>
  <Override PartName="/ppt/media/image48.png" ContentType="image/png"/>
  <Override PartName="/ppt/media/image21.png" ContentType="image/png"/>
  <Override PartName="/ppt/media/image46.png" ContentType="image/png"/>
  <Override PartName="/ppt/media/image26.jpeg" ContentType="image/jpeg"/>
  <Override PartName="/ppt/media/image18.png" ContentType="image/png"/>
  <Override PartName="/ppt/media/image17.png" ContentType="image/png"/>
  <Override PartName="/ppt/media/image15.png" ContentType="image/png"/>
  <Override PartName="/ppt/media/image12.png" ContentType="image/png"/>
  <Override PartName="/ppt/media/image13.png" ContentType="image/png"/>
  <Override PartName="/ppt/media/image28.jpeg" ContentType="image/jpeg"/>
  <Override PartName="/ppt/media/image38.png" ContentType="image/png"/>
  <Override PartName="/ppt/media/image14.jpeg" ContentType="image/jpeg"/>
  <Override PartName="/ppt/media/image47.jpeg" ContentType="image/jpeg"/>
  <Override PartName="/ppt/media/image89.png" ContentType="image/png"/>
  <Override PartName="/ppt/media/image83.jpeg" ContentType="image/jpeg"/>
  <Override PartName="/ppt/media/image24.jpeg" ContentType="image/jpeg"/>
  <Override PartName="/ppt/media/image8.png" ContentType="image/png"/>
  <Override PartName="/ppt/media/image10.jpeg" ContentType="image/jpeg"/>
  <Override PartName="/ppt/media/image68.jpeg" ContentType="image/jpeg"/>
  <Override PartName="/ppt/media/image70.png" ContentType="image/png"/>
  <Override PartName="/ppt/media/image84.jpeg" ContentType="image/jpeg"/>
  <Override PartName="/ppt/media/image11.jpeg" ContentType="image/jpeg"/>
  <Override PartName="/ppt/media/image37.jpeg" ContentType="image/jpeg"/>
  <Override PartName="/ppt/media/image79.jpeg" ContentType="image/jpeg"/>
  <Override PartName="/ppt/media/image40.png" ContentType="image/png"/>
  <Override PartName="/ppt/media/image65.png" ContentType="image/png"/>
  <Override PartName="/ppt/media/image41.png" ContentType="image/png"/>
  <Override PartName="/ppt/media/image43.png" ContentType="image/png"/>
  <Override PartName="/ppt/media/image44.png" ContentType="image/png"/>
  <Override PartName="/ppt/media/image59.jpeg" ContentType="image/jpeg"/>
  <Override PartName="/ppt/media/image45.jpeg" ContentType="image/jpeg"/>
  <Override PartName="/ppt/media/image20.jpeg" ContentType="image/jpeg"/>
  <Override PartName="/ppt/media/image49.png" ContentType="image/png"/>
  <Override PartName="/ppt/media/image50.jpeg" ContentType="image/jpeg"/>
  <Override PartName="/ppt/media/image51.png" ContentType="image/png"/>
  <Override PartName="/ppt/media/image52.jpeg" ContentType="image/jpeg"/>
  <Override PartName="/ppt/media/image53.png" ContentType="image/png"/>
  <Override PartName="/ppt/media/image54.jpeg" ContentType="image/jpeg"/>
  <Override PartName="/ppt/media/image16.jpeg" ContentType="image/jpeg"/>
  <Override PartName="/ppt/media/image58.png" ContentType="image/png"/>
  <Override PartName="/ppt/media/image67.jpeg" ContentType="image/jpeg"/>
  <Override PartName="/ppt/media/image73.jpeg" ContentType="image/jpeg"/>
  <Override PartName="/ppt/media/image71.png" ContentType="image/png"/>
  <Override PartName="/ppt/media/image72.jpeg" ContentType="image/jpeg"/>
  <Override PartName="/ppt/media/image60.jpeg" ContentType="image/jpeg"/>
  <Override PartName="/ppt/media/image74.jpeg" ContentType="image/jpeg"/>
  <Override PartName="/ppt/media/image91.png" ContentType="image/png"/>
  <Override PartName="/ppt/media/image61.jpeg" ContentType="image/jpeg"/>
  <Override PartName="/ppt/media/image75.jpeg" ContentType="image/jpeg"/>
  <Override PartName="/ppt/media/image76.jpeg" ContentType="image/jpeg"/>
  <Override PartName="/ppt/media/image77.jpeg" ContentType="image/jpeg"/>
  <Override PartName="/ppt/media/image64.jpeg" ContentType="image/jpeg"/>
  <Override PartName="/ppt/media/image78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/>
          <a:p>
            <a:r>
              <a:rPr b="0" lang="pt-BR" sz="5200" spc="-1" strike="noStrike">
                <a:solidFill>
                  <a:srgbClr val="000000"/>
                </a:solidFill>
                <a:latin typeface="Arial"/>
              </a:rPr>
              <a:t>Click to edit the </a:t>
            </a:r>
            <a:r>
              <a:rPr b="0" lang="pt-BR" sz="5200" spc="-1" strike="noStrike">
                <a:solidFill>
                  <a:srgbClr val="000000"/>
                </a:solidFill>
                <a:latin typeface="Arial"/>
              </a:rPr>
              <a:t>title text format</a:t>
            </a:r>
            <a:endParaRPr b="0" lang="pt-BR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8EC29934-E234-4190-9E20-20BDF4C40BCD}" type="slidenum">
              <a:rPr b="0" lang="pt-BR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pt-BR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B3E6EDB5-A872-4BDA-99F3-D5035D1DAEF8}" type="slidenum">
              <a:rPr b="0" lang="pt-BR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pt-BR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76.jpeg"/><Relationship Id="rId2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slideLayout" Target="../slideLayouts/slideLayout1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slideLayout" Target="../slideLayouts/slideLayout1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2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81.jpeg"/><Relationship Id="rId2" Type="http://schemas.openxmlformats.org/officeDocument/2006/relationships/slideLayout" Target="../slideLayouts/slideLayout1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slideLayout" Target="../slideLayouts/slideLayout1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83.jpeg"/><Relationship Id="rId2" Type="http://schemas.openxmlformats.org/officeDocument/2006/relationships/slideLayout" Target="../slideLayouts/slideLayout1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88.jpeg"/><Relationship Id="rId2" Type="http://schemas.openxmlformats.org/officeDocument/2006/relationships/image" Target="../media/image89.png"/><Relationship Id="rId3" Type="http://schemas.openxmlformats.org/officeDocument/2006/relationships/slideLayout" Target="../slideLayouts/slideLayout1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90.jpeg"/><Relationship Id="rId2" Type="http://schemas.openxmlformats.org/officeDocument/2006/relationships/image" Target="../media/image91.png"/><Relationship Id="rId3" Type="http://schemas.openxmlformats.org/officeDocument/2006/relationships/slideLayout" Target="../slideLayouts/slideLayout1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92.jpeg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slideLayout" Target="../slideLayouts/slideLayout1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95.jpeg"/><Relationship Id="rId2" Type="http://schemas.openxmlformats.org/officeDocument/2006/relationships/image" Target="../media/image96.png"/><Relationship Id="rId3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239760" y="1491840"/>
            <a:ext cx="5247720" cy="99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pt-BR" sz="5300" spc="-1" strike="noStrike">
                <a:solidFill>
                  <a:srgbClr val="000000"/>
                </a:solidFill>
                <a:latin typeface="Arial"/>
                <a:ea typeface="Arial"/>
              </a:rPr>
              <a:t>Bem-vindos </a:t>
            </a:r>
            <a:br/>
            <a:r>
              <a:rPr b="1" lang="pt-BR" sz="5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pt-BR" sz="5300" spc="-1" strike="noStrike">
                <a:solidFill>
                  <a:srgbClr val="6add5c"/>
                </a:solidFill>
                <a:latin typeface="Arial"/>
                <a:ea typeface="Arial"/>
              </a:rPr>
              <a:t>Acelera</a:t>
            </a:r>
            <a:endParaRPr b="0" lang="pt-BR" sz="5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9" name="Google Shape;55;p1" descr=""/>
          <p:cNvPicPr/>
          <p:nvPr/>
        </p:nvPicPr>
        <p:blipFill>
          <a:blip r:embed="rId2"/>
          <a:stretch/>
        </p:blipFill>
        <p:spPr>
          <a:xfrm>
            <a:off x="3079800" y="2641320"/>
            <a:ext cx="2129400" cy="705240"/>
          </a:xfrm>
          <a:prstGeom prst="rect">
            <a:avLst/>
          </a:prstGeom>
          <a:ln>
            <a:noFill/>
          </a:ln>
        </p:spPr>
      </p:pic>
      <p:pic>
        <p:nvPicPr>
          <p:cNvPr id="80" name="Google Shape;56;p1" descr=""/>
          <p:cNvPicPr/>
          <p:nvPr/>
        </p:nvPicPr>
        <p:blipFill>
          <a:blip r:embed="rId3"/>
          <a:stretch/>
        </p:blipFill>
        <p:spPr>
          <a:xfrm>
            <a:off x="0" y="3510000"/>
            <a:ext cx="2739600" cy="1632960"/>
          </a:xfrm>
          <a:prstGeom prst="rect">
            <a:avLst/>
          </a:prstGeom>
          <a:ln>
            <a:noFill/>
          </a:ln>
        </p:spPr>
      </p:pic>
      <p:sp>
        <p:nvSpPr>
          <p:cNvPr id="81" name="CustomShape 2"/>
          <p:cNvSpPr/>
          <p:nvPr/>
        </p:nvSpPr>
        <p:spPr>
          <a:xfrm>
            <a:off x="5929200" y="1491840"/>
            <a:ext cx="2509920" cy="982440"/>
          </a:xfrm>
          <a:prstGeom prst="rect">
            <a:avLst/>
          </a:prstGeom>
          <a:solidFill>
            <a:srgbClr val="6add5c"/>
          </a:solidFill>
          <a:ln w="9360">
            <a:solidFill>
              <a:srgbClr val="6add5c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Métodos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22" name="Google Shape;377;g101079f92df_0_64" descr=""/>
          <p:cNvPicPr/>
          <p:nvPr/>
        </p:nvPicPr>
        <p:blipFill>
          <a:blip r:embed="rId2"/>
          <a:stretch/>
        </p:blipFill>
        <p:spPr>
          <a:xfrm>
            <a:off x="1117440" y="1323360"/>
            <a:ext cx="6667200" cy="308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4" dur="indefinite" restart="never" nodeType="tmRoot">
          <p:childTnLst>
            <p:seq>
              <p:cTn id="6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Métodos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25" name="Google Shape;384;g101079f92df_0_77" descr=""/>
          <p:cNvPicPr/>
          <p:nvPr/>
        </p:nvPicPr>
        <p:blipFill>
          <a:blip r:embed="rId2"/>
          <a:stretch/>
        </p:blipFill>
        <p:spPr>
          <a:xfrm>
            <a:off x="1117440" y="1323360"/>
            <a:ext cx="6667200" cy="308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6" dur="indefinite" restart="never" nodeType="tmRoot">
          <p:childTnLst>
            <p:seq>
              <p:cTn id="6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Sobrescrita e Sobrecarga dos Métodos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28" name="Google Shape;391;g101079f92df_0_88" descr=""/>
          <p:cNvPicPr/>
          <p:nvPr/>
        </p:nvPicPr>
        <p:blipFill>
          <a:blip r:embed="rId2"/>
          <a:stretch/>
        </p:blipFill>
        <p:spPr>
          <a:xfrm>
            <a:off x="1166400" y="1470600"/>
            <a:ext cx="6953040" cy="2904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8" dur="indefinite" restart="never" nodeType="tmRoot">
          <p:childTnLst>
            <p:seq>
              <p:cTn id="6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Atributos de Classe, Variável local e parâmetros 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31" name="Google Shape;398;g101079f92df_0_70" descr=""/>
          <p:cNvPicPr/>
          <p:nvPr/>
        </p:nvPicPr>
        <p:blipFill>
          <a:blip r:embed="rId2"/>
          <a:srcRect l="4115" t="4700" r="3403" b="8883"/>
          <a:stretch/>
        </p:blipFill>
        <p:spPr>
          <a:xfrm>
            <a:off x="973800" y="1212120"/>
            <a:ext cx="7138440" cy="340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0" dur="indefinite" restart="never" nodeType="tmRoot">
          <p:childTnLst>
            <p:seq>
              <p:cTn id="7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Classes, Métodos e atributos estáticos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712080" y="1855440"/>
            <a:ext cx="47095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Classe estática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712080" y="2296440"/>
            <a:ext cx="47095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Método estático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36" name="CustomShape 5"/>
          <p:cNvSpPr/>
          <p:nvPr/>
        </p:nvSpPr>
        <p:spPr>
          <a:xfrm>
            <a:off x="712080" y="2696400"/>
            <a:ext cx="47095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Atributos/variáveis estáticas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37" name="CustomShape 6"/>
          <p:cNvSpPr/>
          <p:nvPr/>
        </p:nvSpPr>
        <p:spPr>
          <a:xfrm>
            <a:off x="712080" y="3141000"/>
            <a:ext cx="47095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Bloco estáticos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72" dur="indefinite" restart="never" nodeType="tmRoot">
          <p:childTnLst>
            <p:seq>
              <p:cTn id="7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Classes estáticas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40" name="Google Shape;415;g101079f92df_0_112" descr=""/>
          <p:cNvPicPr/>
          <p:nvPr/>
        </p:nvPicPr>
        <p:blipFill>
          <a:blip r:embed="rId2"/>
          <a:stretch/>
        </p:blipFill>
        <p:spPr>
          <a:xfrm>
            <a:off x="152280" y="1045440"/>
            <a:ext cx="8838720" cy="378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4" dur="indefinite" restart="never" nodeType="tmRoot">
          <p:childTnLst>
            <p:seq>
              <p:cTn id="7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Métodos estáticos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417600" y="3723120"/>
            <a:ext cx="79322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Um método estático não pode se referir a “this” ou “super” em qualquer lugar. 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417600" y="1344600"/>
            <a:ext cx="750240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Os métodos estáticos podem ser acessados diretamente usando o nome da classe. 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45" name="CustomShape 5"/>
          <p:cNvSpPr/>
          <p:nvPr/>
        </p:nvSpPr>
        <p:spPr>
          <a:xfrm>
            <a:off x="417600" y="1820160"/>
            <a:ext cx="47095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Os métodos estáticos não podem ser substituídos. 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46" name="CustomShape 6"/>
          <p:cNvSpPr/>
          <p:nvPr/>
        </p:nvSpPr>
        <p:spPr>
          <a:xfrm>
            <a:off x="417600" y="2296080"/>
            <a:ext cx="79322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Os métodos não estáticos podem acessar métodos estáticos apenas usando o nome da classe. 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47" name="CustomShape 7"/>
          <p:cNvSpPr/>
          <p:nvPr/>
        </p:nvSpPr>
        <p:spPr>
          <a:xfrm>
            <a:off x="417600" y="2771640"/>
            <a:ext cx="83653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Os métodos estáticos também podem acessar os métodos não estáticos usando a instância da classe. 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48" name="CustomShape 8"/>
          <p:cNvSpPr/>
          <p:nvPr/>
        </p:nvSpPr>
        <p:spPr>
          <a:xfrm>
            <a:off x="417600" y="3247560"/>
            <a:ext cx="613260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Os métodos estáticos e não estáticos não são acessados diretamente.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76" dur="indefinite" restart="never" nodeType="tmRoot">
          <p:childTnLst>
            <p:seq>
              <p:cTn id="77" dur="indefinite" nodeType="mainSeq">
                <p:childTnLst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Atributos/Variáveis estáticas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417600" y="4357440"/>
            <a:ext cx="816948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Como a memória para as variáveis da classe é alocada no momento do carregamento da própria classe, podemos acessar as variáveis estáticas diretamente com o próprio nome da classe. 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52" name="CustomShape 4"/>
          <p:cNvSpPr/>
          <p:nvPr/>
        </p:nvSpPr>
        <p:spPr>
          <a:xfrm>
            <a:off x="417600" y="1472040"/>
            <a:ext cx="855036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Variáveis estáticas também são chamadas de variáveis de classe.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53" name="CustomShape 5"/>
          <p:cNvSpPr/>
          <p:nvPr/>
        </p:nvSpPr>
        <p:spPr>
          <a:xfrm>
            <a:off x="417600" y="1917000"/>
            <a:ext cx="767016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As variáveis de classe pertencem a toda a classe e não a uma instância específica da classe.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54" name="CustomShape 6"/>
          <p:cNvSpPr/>
          <p:nvPr/>
        </p:nvSpPr>
        <p:spPr>
          <a:xfrm>
            <a:off x="417600" y="1027080"/>
            <a:ext cx="78962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Variáveis estáticas são declaradas com a palavra-chave static.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55" name="CustomShape 7"/>
          <p:cNvSpPr/>
          <p:nvPr/>
        </p:nvSpPr>
        <p:spPr>
          <a:xfrm>
            <a:off x="417600" y="2361960"/>
            <a:ext cx="74980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Uma única variável estática pode ser compartilhada por todas as instâncias de uma classe.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56" name="CustomShape 8"/>
          <p:cNvSpPr/>
          <p:nvPr/>
        </p:nvSpPr>
        <p:spPr>
          <a:xfrm>
            <a:off x="417600" y="2806920"/>
            <a:ext cx="700776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Não podemos acessar as variáveis estáticas dos métodos normais.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57" name="CustomShape 9"/>
          <p:cNvSpPr/>
          <p:nvPr/>
        </p:nvSpPr>
        <p:spPr>
          <a:xfrm>
            <a:off x="417600" y="3251880"/>
            <a:ext cx="838944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Variáveis de classe são alocadas na memória apenas uma vez no momento do carregamento da classe, e que pode ser comumente acessado por todas as instâncias da classe.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58" name="CustomShape 10"/>
          <p:cNvSpPr/>
          <p:nvPr/>
        </p:nvSpPr>
        <p:spPr>
          <a:xfrm>
            <a:off x="417600" y="3912480"/>
            <a:ext cx="673776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Variáveis estáticas são alocadas na memória do pool estático. 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108" dur="indefinite" restart="never" nodeType="tmRoot">
          <p:childTnLst>
            <p:seq>
              <p:cTn id="109" dur="indefinite" nodeType="mainSeq">
                <p:childTnLst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4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9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4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9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4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9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4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9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Blocos estáticos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61" name="Google Shape;448;g101079f92df_0_163" descr=""/>
          <p:cNvPicPr/>
          <p:nvPr/>
        </p:nvPicPr>
        <p:blipFill>
          <a:blip r:embed="rId2"/>
          <a:srcRect l="0" t="0" r="70220" b="0"/>
          <a:stretch/>
        </p:blipFill>
        <p:spPr>
          <a:xfrm>
            <a:off x="779040" y="2375640"/>
            <a:ext cx="7512840" cy="1783080"/>
          </a:xfrm>
          <a:prstGeom prst="rect">
            <a:avLst/>
          </a:prstGeom>
          <a:ln>
            <a:noFill/>
          </a:ln>
        </p:spPr>
      </p:pic>
      <p:sp>
        <p:nvSpPr>
          <p:cNvPr id="162" name="CustomShape 3"/>
          <p:cNvSpPr/>
          <p:nvPr/>
        </p:nvSpPr>
        <p:spPr>
          <a:xfrm>
            <a:off x="679320" y="1208880"/>
            <a:ext cx="7907040" cy="103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Temos diferentes tipos de blocos em Java, como bloco de inicialização, bloco sincronizado e bloco estático. 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Cada bloco tem sua própria importância. 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Aqui, um bloco estático é um bloco de instruções, que é definido usando a palavra-chave static. 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150" dur="indefinite" restart="never" nodeType="tmRoot">
          <p:childTnLst>
            <p:seq>
              <p:cTn id="15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454;g101079f92df_0_173" descr=""/>
          <p:cNvPicPr/>
          <p:nvPr/>
        </p:nvPicPr>
        <p:blipFill>
          <a:blip r:embed="rId2"/>
          <a:stretch/>
        </p:blipFill>
        <p:spPr>
          <a:xfrm>
            <a:off x="5643000" y="2802960"/>
            <a:ext cx="2069280" cy="2069280"/>
          </a:xfrm>
          <a:prstGeom prst="rect">
            <a:avLst/>
          </a:prstGeom>
          <a:ln>
            <a:noFill/>
          </a:ln>
        </p:spPr>
      </p:pic>
      <p:sp>
        <p:nvSpPr>
          <p:cNvPr id="164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5" name="Google Shape;456;g101079f92df_0_173" descr=""/>
          <p:cNvPicPr/>
          <p:nvPr/>
        </p:nvPicPr>
        <p:blipFill>
          <a:blip r:embed="rId3"/>
          <a:stretch/>
        </p:blipFill>
        <p:spPr>
          <a:xfrm>
            <a:off x="1737720" y="2872440"/>
            <a:ext cx="2069280" cy="2069280"/>
          </a:xfrm>
          <a:prstGeom prst="rect">
            <a:avLst/>
          </a:prstGeom>
          <a:ln>
            <a:noFill/>
          </a:ln>
        </p:spPr>
      </p:pic>
      <p:sp>
        <p:nvSpPr>
          <p:cNvPr id="166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Objetos e referência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1027080" y="1017000"/>
            <a:ext cx="7501680" cy="103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Uma referência  é utilizada para armazenar o endereço de um objeto alocado na memória.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Pela referência é manipulado o estado do objeto.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Pode ser um atributo, variável local ou argumentos de métodos.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540360" y="1989000"/>
            <a:ext cx="47095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Balão criança = null;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169" name="Group 5"/>
          <p:cNvGrpSpPr/>
          <p:nvPr/>
        </p:nvGrpSpPr>
        <p:grpSpPr>
          <a:xfrm>
            <a:off x="687600" y="1923480"/>
            <a:ext cx="4709520" cy="2076840"/>
            <a:chOff x="687600" y="1923480"/>
            <a:chExt cx="4709520" cy="2076840"/>
          </a:xfrm>
        </p:grpSpPr>
        <p:sp>
          <p:nvSpPr>
            <p:cNvPr id="170" name="CustomShape 6"/>
            <p:cNvSpPr/>
            <p:nvPr/>
          </p:nvSpPr>
          <p:spPr>
            <a:xfrm>
              <a:off x="687600" y="2445120"/>
              <a:ext cx="4709520" cy="396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/>
            <a:p>
              <a:pPr>
                <a:lnSpc>
                  <a:spcPct val="100000"/>
                </a:lnSpc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Balão criança = new Balão();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171" name="CustomShape 7"/>
            <p:cNvSpPr/>
            <p:nvPr/>
          </p:nvSpPr>
          <p:spPr>
            <a:xfrm>
              <a:off x="3729600" y="1923480"/>
              <a:ext cx="490320" cy="794520"/>
            </a:xfrm>
            <a:prstGeom prst="ellipse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CustomShape 8"/>
            <p:cNvSpPr/>
            <p:nvPr/>
          </p:nvSpPr>
          <p:spPr>
            <a:xfrm rot="5400000">
              <a:off x="3027600" y="3053160"/>
              <a:ext cx="1281600" cy="612720"/>
            </a:xfrm>
            <a:prstGeom prst="curvedConnector3">
              <a:avLst>
                <a:gd name="adj1" fmla="val 50000"/>
              </a:avLst>
            </a:pr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3" name="CustomShape 9"/>
          <p:cNvSpPr/>
          <p:nvPr/>
        </p:nvSpPr>
        <p:spPr>
          <a:xfrm>
            <a:off x="155880" y="2745720"/>
            <a:ext cx="250200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criança = new Balão();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174" name="Group 10"/>
          <p:cNvGrpSpPr/>
          <p:nvPr/>
        </p:nvGrpSpPr>
        <p:grpSpPr>
          <a:xfrm>
            <a:off x="3427200" y="1863360"/>
            <a:ext cx="2338200" cy="2144880"/>
            <a:chOff x="3427200" y="1863360"/>
            <a:chExt cx="2338200" cy="2144880"/>
          </a:xfrm>
        </p:grpSpPr>
        <p:sp>
          <p:nvSpPr>
            <p:cNvPr id="175" name="CustomShape 11"/>
            <p:cNvSpPr/>
            <p:nvPr/>
          </p:nvSpPr>
          <p:spPr>
            <a:xfrm>
              <a:off x="5349600" y="1863360"/>
              <a:ext cx="415800" cy="77580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CustomShape 12"/>
            <p:cNvSpPr/>
            <p:nvPr/>
          </p:nvSpPr>
          <p:spPr>
            <a:xfrm rot="5400000">
              <a:off x="3808080" y="2258640"/>
              <a:ext cx="1368720" cy="2130480"/>
            </a:xfrm>
            <a:prstGeom prst="curvedConnector2">
              <a:avLst/>
            </a:pr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7" name="CustomShape 13"/>
          <p:cNvSpPr/>
          <p:nvPr/>
        </p:nvSpPr>
        <p:spPr>
          <a:xfrm>
            <a:off x="0" y="3068640"/>
            <a:ext cx="223236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Balão criança2 = criança;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78" name="CustomShape 14"/>
          <p:cNvSpPr/>
          <p:nvPr/>
        </p:nvSpPr>
        <p:spPr>
          <a:xfrm flipH="1" rot="16200000">
            <a:off x="5095800" y="3101760"/>
            <a:ext cx="1336320" cy="411840"/>
          </a:xfrm>
          <a:prstGeom prst="curvedConnector3">
            <a:avLst>
              <a:gd name="adj1" fmla="val 50000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2" dur="indefinite" restart="never" nodeType="tmRoot">
          <p:childTnLst>
            <p:seq>
              <p:cTn id="153" dur="indefinite" nodeType="mainSeq">
                <p:childTnLst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8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3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8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3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6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5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8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1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239760" y="1491840"/>
            <a:ext cx="5247720" cy="99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pt-BR" sz="5300" spc="-1" strike="noStrike">
                <a:solidFill>
                  <a:srgbClr val="000000"/>
                </a:solidFill>
                <a:latin typeface="Arial"/>
                <a:ea typeface="Arial"/>
              </a:rPr>
              <a:t>POO </a:t>
            </a:r>
            <a:r>
              <a:rPr b="1" lang="pt-BR" sz="53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 b="0" lang="pt-BR" sz="5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236880" y="2490120"/>
            <a:ext cx="6362280" cy="996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Arial"/>
              </a:rPr>
              <a:t>Iniciando o entendimento 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85080" y="1716480"/>
            <a:ext cx="2309760" cy="2903400"/>
          </a:xfrm>
          <a:prstGeom prst="rect">
            <a:avLst/>
          </a:prstGeom>
          <a:solidFill>
            <a:srgbClr val="21222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0" name="Google Shape;475;g101079f92df_0_195" descr=""/>
          <p:cNvPicPr/>
          <p:nvPr/>
        </p:nvPicPr>
        <p:blipFill>
          <a:blip r:embed="rId2"/>
          <a:srcRect l="20557" t="0" r="0" b="0"/>
          <a:stretch/>
        </p:blipFill>
        <p:spPr>
          <a:xfrm>
            <a:off x="1013400" y="1896120"/>
            <a:ext cx="3558240" cy="2544120"/>
          </a:xfrm>
          <a:prstGeom prst="rect">
            <a:avLst/>
          </a:prstGeom>
          <a:ln>
            <a:noFill/>
          </a:ln>
        </p:spPr>
      </p:pic>
      <p:sp>
        <p:nvSpPr>
          <p:cNvPr id="181" name="CustomShape 2"/>
          <p:cNvSpPr/>
          <p:nvPr/>
        </p:nvSpPr>
        <p:spPr>
          <a:xfrm>
            <a:off x="3713040" y="1539360"/>
            <a:ext cx="470952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3"/>
          <p:cNvSpPr/>
          <p:nvPr/>
        </p:nvSpPr>
        <p:spPr>
          <a:xfrm>
            <a:off x="4032000" y="162108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Encerramos por hoje !!!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192" dur="indefinite" restart="never" nodeType="tmRoot">
          <p:childTnLst>
            <p:seq>
              <p:cTn id="19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239760" y="1491840"/>
            <a:ext cx="5247720" cy="99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pt-BR" sz="5300" spc="-1" strike="noStrike">
                <a:solidFill>
                  <a:srgbClr val="000000"/>
                </a:solidFill>
                <a:latin typeface="Arial"/>
                <a:ea typeface="Arial"/>
              </a:rPr>
              <a:t>POO </a:t>
            </a:r>
            <a:r>
              <a:rPr b="1" lang="pt-BR" sz="53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 b="0" lang="pt-BR" sz="5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236880" y="2490120"/>
            <a:ext cx="6362280" cy="996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Arial"/>
              </a:rPr>
              <a:t>Continuando o entendimento 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94" dur="indefinite" restart="never" nodeType="tmRoot">
          <p:childTnLst>
            <p:seq>
              <p:cTn id="19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Construtores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417600" y="1470960"/>
            <a:ext cx="4709520" cy="6087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 </a:t>
            </a: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um bloco de código que executa na instanciação de uma classe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88" name="CustomShape 4"/>
          <p:cNvSpPr/>
          <p:nvPr/>
        </p:nvSpPr>
        <p:spPr>
          <a:xfrm>
            <a:off x="417600" y="196416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Eles são invocados implicitamente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89" name="CustomShape 5"/>
          <p:cNvSpPr/>
          <p:nvPr/>
        </p:nvSpPr>
        <p:spPr>
          <a:xfrm>
            <a:off x="417600" y="2457360"/>
            <a:ext cx="4709520" cy="6087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Toda Classe já possui um construtor default herdado do Class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90" name="CustomShape 6"/>
          <p:cNvSpPr/>
          <p:nvPr/>
        </p:nvSpPr>
        <p:spPr>
          <a:xfrm>
            <a:off x="417600" y="295020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Construtores não possuem retornos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91" name="CustomShape 7"/>
          <p:cNvSpPr/>
          <p:nvPr/>
        </p:nvSpPr>
        <p:spPr>
          <a:xfrm>
            <a:off x="417600" y="353592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Devem conter o mesmo nome da Classe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92" name="CustomShape 8"/>
          <p:cNvSpPr/>
          <p:nvPr/>
        </p:nvSpPr>
        <p:spPr>
          <a:xfrm>
            <a:off x="514080" y="4037760"/>
            <a:ext cx="6041520" cy="6087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Podem conter inúmeros parâmetros respeitando as regras da sobrecarga.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93" name="Google Shape;496;g101079f92df_0_216" descr=""/>
          <p:cNvPicPr/>
          <p:nvPr/>
        </p:nvPicPr>
        <p:blipFill>
          <a:blip r:embed="rId2"/>
          <a:stretch/>
        </p:blipFill>
        <p:spPr>
          <a:xfrm>
            <a:off x="5243040" y="1279080"/>
            <a:ext cx="3311640" cy="190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6" dur="indefinite" restart="never" nodeType="tmRoot">
          <p:childTnLst>
            <p:seq>
              <p:cTn id="19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Construtores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96" name="Google Shape;503;g101333d65be_0_28" descr=""/>
          <p:cNvPicPr/>
          <p:nvPr/>
        </p:nvPicPr>
        <p:blipFill>
          <a:blip r:embed="rId2"/>
          <a:stretch/>
        </p:blipFill>
        <p:spPr>
          <a:xfrm>
            <a:off x="0" y="3050640"/>
            <a:ext cx="9143640" cy="2203560"/>
          </a:xfrm>
          <a:prstGeom prst="rect">
            <a:avLst/>
          </a:prstGeom>
          <a:ln>
            <a:noFill/>
          </a:ln>
        </p:spPr>
      </p:pic>
      <p:pic>
        <p:nvPicPr>
          <p:cNvPr id="197" name="Google Shape;504;g101333d65be_0_28" descr=""/>
          <p:cNvPicPr/>
          <p:nvPr/>
        </p:nvPicPr>
        <p:blipFill>
          <a:blip r:embed="rId3"/>
          <a:stretch/>
        </p:blipFill>
        <p:spPr>
          <a:xfrm>
            <a:off x="1259640" y="1056960"/>
            <a:ext cx="6624360" cy="206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8" dur="indefinite" restart="never" nodeType="tmRoot">
          <p:childTnLst>
            <p:seq>
              <p:cTn id="19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Padrão Builder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00" name="Google Shape;511;g101333d65be_0_41" descr=""/>
          <p:cNvPicPr/>
          <p:nvPr/>
        </p:nvPicPr>
        <p:blipFill>
          <a:blip r:embed="rId2"/>
          <a:stretch/>
        </p:blipFill>
        <p:spPr>
          <a:xfrm>
            <a:off x="1089000" y="2571840"/>
            <a:ext cx="4381200" cy="1942920"/>
          </a:xfrm>
          <a:prstGeom prst="rect">
            <a:avLst/>
          </a:prstGeom>
          <a:ln>
            <a:noFill/>
          </a:ln>
        </p:spPr>
      </p:pic>
      <p:sp>
        <p:nvSpPr>
          <p:cNvPr id="201" name="CustomShape 3"/>
          <p:cNvSpPr/>
          <p:nvPr/>
        </p:nvSpPr>
        <p:spPr>
          <a:xfrm>
            <a:off x="417600" y="147096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Responsabilidade de criar o objeto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417600" y="1871280"/>
            <a:ext cx="6361920" cy="6087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Remove a complexidade de quando o objeto necessita de vários atributos para ser criado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200" dur="indefinite" restart="never" nodeType="tmRoot">
          <p:childTnLst>
            <p:seq>
              <p:cTn id="20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Classes e métodos Abstratas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600" y="147096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Classes Abstratas servem como contrato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06" name="CustomShape 4"/>
          <p:cNvSpPr/>
          <p:nvPr/>
        </p:nvSpPr>
        <p:spPr>
          <a:xfrm>
            <a:off x="417600" y="1964160"/>
            <a:ext cx="4709520" cy="6087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Não se pode instanciar diretamente uma classe abastrata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07" name="CustomShape 5"/>
          <p:cNvSpPr/>
          <p:nvPr/>
        </p:nvSpPr>
        <p:spPr>
          <a:xfrm>
            <a:off x="417600" y="245736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Pode conter implementação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08" name="CustomShape 6"/>
          <p:cNvSpPr/>
          <p:nvPr/>
        </p:nvSpPr>
        <p:spPr>
          <a:xfrm>
            <a:off x="417600" y="295020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Métodos abstratos não tem implementação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09" name="Google Shape;524;g101079f92df_0_227" descr=""/>
          <p:cNvPicPr/>
          <p:nvPr/>
        </p:nvPicPr>
        <p:blipFill>
          <a:blip r:embed="rId2"/>
          <a:stretch/>
        </p:blipFill>
        <p:spPr>
          <a:xfrm>
            <a:off x="4323240" y="618480"/>
            <a:ext cx="4435560" cy="349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02" dur="indefinite" restart="never" nodeType="tmRoot">
          <p:childTnLst>
            <p:seq>
              <p:cTn id="20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2"/>
          <p:cNvSpPr/>
          <p:nvPr/>
        </p:nvSpPr>
        <p:spPr>
          <a:xfrm>
            <a:off x="327600" y="48492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Classes, métodos, atributos/variáveis e final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417600" y="147096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Classes final não pode ser herdada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417600" y="196416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Métodos final não podem ser sobrescritos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14" name="CustomShape 5"/>
          <p:cNvSpPr/>
          <p:nvPr/>
        </p:nvSpPr>
        <p:spPr>
          <a:xfrm>
            <a:off x="417600" y="2457360"/>
            <a:ext cx="4709520" cy="6087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Atributos/Variáveis final são constantes que não podem mudar o valor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204" dur="indefinite" restart="never" nodeType="tmRoot">
          <p:childTnLst>
            <p:seq>
              <p:cTn id="20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2"/>
          <p:cNvSpPr/>
          <p:nvPr/>
        </p:nvSpPr>
        <p:spPr>
          <a:xfrm>
            <a:off x="327600" y="48492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Pacotes e visibilidade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17" name="Google Shape;540;g101079f92df_0_237" descr=""/>
          <p:cNvPicPr/>
          <p:nvPr/>
        </p:nvPicPr>
        <p:blipFill>
          <a:blip r:embed="rId2"/>
          <a:stretch/>
        </p:blipFill>
        <p:spPr>
          <a:xfrm>
            <a:off x="931320" y="1339920"/>
            <a:ext cx="7281000" cy="309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06" dur="indefinite" restart="never" nodeType="tmRoot">
          <p:childTnLst>
            <p:seq>
              <p:cTn id="20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2"/>
          <p:cNvSpPr/>
          <p:nvPr/>
        </p:nvSpPr>
        <p:spPr>
          <a:xfrm>
            <a:off x="327600" y="48492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Encapsulamento e a proteção dos atributos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20" name="Google Shape;547;g101333d65be_0_51" descr=""/>
          <p:cNvPicPr/>
          <p:nvPr/>
        </p:nvPicPr>
        <p:blipFill>
          <a:blip r:embed="rId2"/>
          <a:stretch/>
        </p:blipFill>
        <p:spPr>
          <a:xfrm>
            <a:off x="1214640" y="1027080"/>
            <a:ext cx="5930280" cy="395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08" dur="indefinite" restart="never" nodeType="tmRoot">
          <p:childTnLst>
            <p:seq>
              <p:cTn id="20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2"/>
          <p:cNvSpPr/>
          <p:nvPr/>
        </p:nvSpPr>
        <p:spPr>
          <a:xfrm>
            <a:off x="327600" y="48492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Polimorfismo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203760" y="1554840"/>
            <a:ext cx="864432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polimorfismo é a capacidade de um objeto ser referenciado de diversas formas diferentes e com isso realizar as mesmas tarefas de diferentes formas.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203760" y="2502000"/>
            <a:ext cx="8736120" cy="195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Bef>
                <a:spcPts val="1199"/>
              </a:spcBef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Polimorfismo significa "muitas formas", é o termo definido em linguagens orientadas a objeto, como por exemplo Java, C# e C++, que permite ao desenvolvedor usar o mesmo elemento de formas diferentes. 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Polimorfismo denota uma situação na qual um objeto pode se comportar de maneiras diferentes ao receber uma mensagem. No Polimorfismo temos dois tipos:</a:t>
            </a:r>
            <a:endParaRPr b="0" lang="pt-BR" sz="14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Polimorfismo Estático ou Sobrecarga</a:t>
            </a:r>
            <a:endParaRPr b="0" lang="pt-BR" sz="14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Polimorfismo Dinâmico ou Sobreposição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210" dur="indefinite" restart="never" nodeType="tmRoot">
          <p:childTnLst>
            <p:seq>
              <p:cTn id="21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311;g101079f92df_0_0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0800"/>
          </a:xfrm>
          <a:prstGeom prst="rect">
            <a:avLst/>
          </a:prstGeom>
          <a:ln>
            <a:noFill/>
          </a:ln>
        </p:spPr>
      </p:pic>
      <p:pic>
        <p:nvPicPr>
          <p:cNvPr id="85" name="Google Shape;312;g101079f92df_0_0" descr=""/>
          <p:cNvPicPr/>
          <p:nvPr/>
        </p:nvPicPr>
        <p:blipFill>
          <a:blip r:embed="rId2"/>
          <a:srcRect l="0" t="10069" r="0" b="72151"/>
          <a:stretch/>
        </p:blipFill>
        <p:spPr>
          <a:xfrm>
            <a:off x="0" y="1080"/>
            <a:ext cx="9143640" cy="912960"/>
          </a:xfrm>
          <a:prstGeom prst="rect">
            <a:avLst/>
          </a:prstGeom>
          <a:ln>
            <a:noFill/>
          </a:ln>
        </p:spPr>
      </p:pic>
      <p:pic>
        <p:nvPicPr>
          <p:cNvPr id="86" name="Google Shape;313;g101079f92df_0_0" descr=""/>
          <p:cNvPicPr/>
          <p:nvPr/>
        </p:nvPicPr>
        <p:blipFill>
          <a:blip r:embed="rId3"/>
          <a:srcRect l="0" t="10069" r="3005" b="72151"/>
          <a:stretch/>
        </p:blipFill>
        <p:spPr>
          <a:xfrm>
            <a:off x="2421720" y="3177000"/>
            <a:ext cx="5626440" cy="799560"/>
          </a:xfrm>
          <a:prstGeom prst="rect">
            <a:avLst/>
          </a:prstGeom>
          <a:ln>
            <a:noFill/>
          </a:ln>
        </p:spPr>
      </p:pic>
      <p:pic>
        <p:nvPicPr>
          <p:cNvPr id="87" name="Google Shape;314;g101079f92df_0_0" descr=""/>
          <p:cNvPicPr/>
          <p:nvPr/>
        </p:nvPicPr>
        <p:blipFill>
          <a:blip r:embed="rId4"/>
          <a:srcRect l="0" t="10069" r="3005" b="72151"/>
          <a:stretch/>
        </p:blipFill>
        <p:spPr>
          <a:xfrm>
            <a:off x="5161680" y="3515760"/>
            <a:ext cx="2028960" cy="799560"/>
          </a:xfrm>
          <a:prstGeom prst="rect">
            <a:avLst/>
          </a:prstGeom>
          <a:ln>
            <a:noFill/>
          </a:ln>
        </p:spPr>
      </p:pic>
      <p:pic>
        <p:nvPicPr>
          <p:cNvPr id="88" name="Google Shape;315;g101079f92df_0_0" descr=""/>
          <p:cNvPicPr/>
          <p:nvPr/>
        </p:nvPicPr>
        <p:blipFill>
          <a:blip r:embed="rId5"/>
          <a:srcRect l="0" t="9045" r="61660" b="78140"/>
          <a:stretch/>
        </p:blipFill>
        <p:spPr>
          <a:xfrm>
            <a:off x="939960" y="1517400"/>
            <a:ext cx="3504600" cy="65772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 flipH="1">
            <a:off x="2389680" y="2347200"/>
            <a:ext cx="3665880" cy="657720"/>
          </a:xfrm>
          <a:prstGeom prst="round1Rect">
            <a:avLst>
              <a:gd name="adj" fmla="val 39757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TextShape 2"/>
          <p:cNvSpPr txBox="1"/>
          <p:nvPr/>
        </p:nvSpPr>
        <p:spPr>
          <a:xfrm>
            <a:off x="295200" y="1436760"/>
            <a:ext cx="4633200" cy="99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pt-BR" sz="3500" spc="-1" strike="noStrike">
                <a:solidFill>
                  <a:srgbClr val="ffffff"/>
                </a:solidFill>
                <a:latin typeface="Arial"/>
                <a:ea typeface="Arial"/>
              </a:rPr>
              <a:t>Classes</a:t>
            </a:r>
            <a:endParaRPr b="0" lang="pt-BR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6210360" y="2261160"/>
            <a:ext cx="2171520" cy="79956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TextShape 4"/>
          <p:cNvSpPr txBox="1"/>
          <p:nvPr/>
        </p:nvSpPr>
        <p:spPr>
          <a:xfrm>
            <a:off x="1895400" y="2287800"/>
            <a:ext cx="6355800" cy="609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pt-BR" sz="3200" spc="-1" strike="noStrike">
                <a:solidFill>
                  <a:srgbClr val="6add5c"/>
                </a:solidFill>
                <a:latin typeface="Arial"/>
                <a:ea typeface="Arial"/>
              </a:rPr>
              <a:t>Estrutura de uma classe básica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4928760" y="1430280"/>
            <a:ext cx="832320" cy="832320"/>
          </a:xfrm>
          <a:prstGeom prst="rect">
            <a:avLst/>
          </a:prstGeom>
          <a:solidFill>
            <a:srgbClr val="6add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6"/>
          <p:cNvSpPr/>
          <p:nvPr/>
        </p:nvSpPr>
        <p:spPr>
          <a:xfrm>
            <a:off x="4975560" y="1477080"/>
            <a:ext cx="738720" cy="73836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pt-BR" sz="2200" spc="-1" strike="noStrike">
                <a:solidFill>
                  <a:srgbClr val="731ab7"/>
                </a:solidFill>
                <a:latin typeface="Arial"/>
                <a:ea typeface="Arial"/>
              </a:rPr>
              <a:t>01</a:t>
            </a:r>
            <a:endParaRPr b="0" lang="pt-BR" sz="22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2"/>
          <p:cNvSpPr/>
          <p:nvPr/>
        </p:nvSpPr>
        <p:spPr>
          <a:xfrm>
            <a:off x="327600" y="48492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Polimorfismo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559080" y="1881720"/>
            <a:ext cx="719892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Boa parte dos padrões de projeto de software baseia-se no uso de polimorfismo, por exemplo: Abstract Factory, Composite, Observer, Strategy, Template Method, etc.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559080" y="2669400"/>
            <a:ext cx="719892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É notavel a importância do Polimorfismo para a redução de código, simplicidade, flexibilidade, etc. O polimorfismo é utilizado em diversas refatorações e muitos Padrões de Projetos, portanto entendê-lo é fundamental para qualquer desenvolvedor.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212" dur="indefinite" restart="never" nodeType="tmRoot">
          <p:childTnLst>
            <p:seq>
              <p:cTn id="21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2"/>
          <p:cNvSpPr/>
          <p:nvPr/>
        </p:nvSpPr>
        <p:spPr>
          <a:xfrm>
            <a:off x="327600" y="48492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Polimorfismo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31" name="Google Shape;570;g101333d65be_0_66" descr=""/>
          <p:cNvPicPr/>
          <p:nvPr/>
        </p:nvPicPr>
        <p:blipFill>
          <a:blip r:embed="rId2"/>
          <a:stretch/>
        </p:blipFill>
        <p:spPr>
          <a:xfrm>
            <a:off x="152280" y="1652400"/>
            <a:ext cx="4884840" cy="2396520"/>
          </a:xfrm>
          <a:prstGeom prst="rect">
            <a:avLst/>
          </a:prstGeom>
          <a:ln>
            <a:noFill/>
          </a:ln>
        </p:spPr>
      </p:pic>
      <p:pic>
        <p:nvPicPr>
          <p:cNvPr id="232" name="Google Shape;571;g101333d65be_0_66" descr=""/>
          <p:cNvPicPr/>
          <p:nvPr/>
        </p:nvPicPr>
        <p:blipFill>
          <a:blip r:embed="rId3"/>
          <a:stretch/>
        </p:blipFill>
        <p:spPr>
          <a:xfrm>
            <a:off x="5037840" y="2025360"/>
            <a:ext cx="3801240" cy="1883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4" dur="indefinite" restart="never" nodeType="tmRoot">
          <p:childTnLst>
            <p:seq>
              <p:cTn id="21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Interfaces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417600" y="147096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O papel da interface é criar um contrato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417600" y="196416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Não se pode criar objetos com interfaces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417600" y="2457360"/>
            <a:ext cx="4709520" cy="6087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Uma interface pode herdar uma ou várias interfaces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417600" y="2950200"/>
            <a:ext cx="4709520" cy="6087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Uma Classe pode implementar uma ou várias interfaces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39" name="Google Shape;582;g101333d65be_0_5" descr=""/>
          <p:cNvPicPr/>
          <p:nvPr/>
        </p:nvPicPr>
        <p:blipFill>
          <a:blip r:embed="rId2"/>
          <a:stretch/>
        </p:blipFill>
        <p:spPr>
          <a:xfrm>
            <a:off x="4609440" y="1518840"/>
            <a:ext cx="3711240" cy="179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6" dur="indefinite" restart="never" nodeType="tmRoot">
          <p:childTnLst>
            <p:seq>
              <p:cTn id="21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var-args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881640" y="1499040"/>
            <a:ext cx="73346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Recurso implantado na versão Java 5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43" name="CustomShape 4"/>
          <p:cNvSpPr/>
          <p:nvPr/>
        </p:nvSpPr>
        <p:spPr>
          <a:xfrm>
            <a:off x="979560" y="2072160"/>
            <a:ext cx="73346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Permite a inclusão de 0 ou mais argumentos do mesmo tipo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218" dur="indefinite" restart="never" nodeType="tmRoot">
          <p:childTnLst>
            <p:seq>
              <p:cTn id="21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2"/>
          <p:cNvSpPr/>
          <p:nvPr/>
        </p:nvSpPr>
        <p:spPr>
          <a:xfrm>
            <a:off x="417600" y="492840"/>
            <a:ext cx="4709520" cy="42660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Oswald"/>
                <a:ea typeface="Oswald"/>
              </a:rPr>
              <a:t>Genéricos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699840" y="1429200"/>
            <a:ext cx="73346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Introduzido no java 5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699840" y="1885680"/>
            <a:ext cx="73346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Criado para evitar erros em runtime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699840" y="2341800"/>
            <a:ext cx="73346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Necessidade de cast na recuperação dos dados com tipagem vinculada na declaração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49" name="CustomShape 6"/>
          <p:cNvSpPr/>
          <p:nvPr/>
        </p:nvSpPr>
        <p:spPr>
          <a:xfrm>
            <a:off x="699840" y="2798280"/>
            <a:ext cx="73346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Wildcards comuns </a:t>
            </a:r>
            <a:r>
              <a:rPr b="0" i="1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List&lt;?&gt;, List&lt;? extends Number&gt;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e  </a:t>
            </a:r>
            <a:r>
              <a:rPr b="0" i="1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List&lt;? super Integer&gt;</a:t>
            </a:r>
            <a:endParaRPr b="0" lang="pt-BR" sz="1100" spc="-1" strike="noStrike">
              <a:latin typeface="Arial"/>
            </a:endParaRPr>
          </a:p>
        </p:txBody>
      </p:sp>
    </p:spTree>
  </p:cSld>
  <p:timing>
    <p:tnLst>
      <p:par>
        <p:cTn id="220" dur="indefinite" restart="never" nodeType="tmRoot">
          <p:childTnLst>
            <p:seq>
              <p:cTn id="22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2"/>
          <p:cNvSpPr/>
          <p:nvPr/>
        </p:nvSpPr>
        <p:spPr>
          <a:xfrm>
            <a:off x="417600" y="492840"/>
            <a:ext cx="4709520" cy="42660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Oswald"/>
                <a:ea typeface="Oswald"/>
              </a:rPr>
              <a:t>Enumeration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699840" y="1429200"/>
            <a:ext cx="73346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Introduzido no java 5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53" name="CustomShape 4"/>
          <p:cNvSpPr/>
          <p:nvPr/>
        </p:nvSpPr>
        <p:spPr>
          <a:xfrm>
            <a:off x="699840" y="1829520"/>
            <a:ext cx="7896600" cy="51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 tipo </a:t>
            </a:r>
            <a:r>
              <a:rPr b="1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Enum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no Java, é um tipo de valores constantes, pré definidas, que servem para várias situações do dia a dia de um programador.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254" name="CustomShape 5"/>
          <p:cNvSpPr/>
          <p:nvPr/>
        </p:nvSpPr>
        <p:spPr>
          <a:xfrm>
            <a:off x="763200" y="2334600"/>
            <a:ext cx="7616880" cy="51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A sintaxe de criação de um </a:t>
            </a:r>
            <a:r>
              <a:rPr b="1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Enum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no Java é muito semelhante a criação de uma classe, porém no lugar de usar class na declaração, usamos enum.</a:t>
            </a:r>
            <a:endParaRPr b="0" lang="pt-BR" sz="1100" spc="-1" strike="noStrike">
              <a:latin typeface="Arial"/>
            </a:endParaRPr>
          </a:p>
        </p:txBody>
      </p:sp>
    </p:spTree>
  </p:cSld>
  <p:timing>
    <p:tnLst>
      <p:par>
        <p:cTn id="222" dur="indefinite" restart="never" nodeType="tmRoot">
          <p:childTnLst>
            <p:seq>
              <p:cTn id="22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Anotações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57" name="Google Shape;616;gfa7fe1037e_0_98" descr=""/>
          <p:cNvPicPr/>
          <p:nvPr/>
        </p:nvPicPr>
        <p:blipFill>
          <a:blip r:embed="rId2"/>
          <a:srcRect l="18378" t="1483" r="8873" b="4087"/>
          <a:stretch/>
        </p:blipFill>
        <p:spPr>
          <a:xfrm>
            <a:off x="249840" y="1233360"/>
            <a:ext cx="4877640" cy="3725640"/>
          </a:xfrm>
          <a:prstGeom prst="rect">
            <a:avLst/>
          </a:prstGeom>
          <a:ln>
            <a:noFill/>
          </a:ln>
        </p:spPr>
      </p:pic>
      <p:pic>
        <p:nvPicPr>
          <p:cNvPr id="258" name="Google Shape;617;gfa7fe1037e_0_98" descr=""/>
          <p:cNvPicPr/>
          <p:nvPr/>
        </p:nvPicPr>
        <p:blipFill>
          <a:blip r:embed="rId3"/>
          <a:stretch/>
        </p:blipFill>
        <p:spPr>
          <a:xfrm>
            <a:off x="5127840" y="1789560"/>
            <a:ext cx="3711240" cy="2613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24" dur="indefinite" restart="never" nodeType="tmRoot">
          <p:childTnLst>
            <p:seq>
              <p:cTn id="22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Anotações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140760" y="1636200"/>
            <a:ext cx="886212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As anotações ajudam a definir metadados no código de maneira padronizada. Além disso, as anotações ajudam a fornecer instruções para o seu compilador java seguir ao compilar esse código java. 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62" name="CustomShape 4"/>
          <p:cNvSpPr/>
          <p:nvPr/>
        </p:nvSpPr>
        <p:spPr>
          <a:xfrm>
            <a:off x="209520" y="2571840"/>
            <a:ext cx="837288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Pontos importantes a serem lembrados são que todas as anotações estendem a interface java.lang.annotation.Annotation. Além disso, as anotações não podem incluir nenhuma cláusula extended. 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226" dur="indefinite" restart="never" nodeType="tmRoot">
          <p:childTnLst>
            <p:seq>
              <p:cTn id="22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Anotações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223560" y="1161000"/>
            <a:ext cx="849852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Ao usar as anotações, usamos o sinal ‘@’ seguido pelo nome de sua anotação para que o compilador a trate como uma anotação. É importante notar que as anotações podem ser adicionadas antes de uma declaração de -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66" name="CustomShape 4"/>
          <p:cNvSpPr/>
          <p:nvPr/>
        </p:nvSpPr>
        <p:spPr>
          <a:xfrm>
            <a:off x="671040" y="1992240"/>
            <a:ext cx="5298120" cy="165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298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Classe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 b="0" lang="pt-BR" sz="14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Variável membro</a:t>
            </a:r>
            <a:endParaRPr b="0" lang="pt-BR" sz="14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construtor</a:t>
            </a:r>
            <a:endParaRPr b="0" lang="pt-BR" sz="14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método</a:t>
            </a:r>
            <a:endParaRPr b="0" lang="pt-BR" sz="14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parâmetros de métodos/construtores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 b="0" lang="pt-BR" sz="14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Variável local.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228" dur="indefinite" restart="never" nodeType="tmRoot">
          <p:childTnLst>
            <p:seq>
              <p:cTn id="22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Conceito SOLID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1279800" y="1789200"/>
            <a:ext cx="6584040" cy="202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6144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AutoNum type="arabicPeriod"/>
            </a:pPr>
            <a:r>
              <a:rPr b="1" lang="pt-BR" sz="21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pt-BR" sz="2100" spc="-1" strike="noStrike">
                <a:solidFill>
                  <a:srgbClr val="000000"/>
                </a:solidFill>
                <a:latin typeface="Arial"/>
                <a:ea typeface="Arial"/>
              </a:rPr>
              <a:t>ingle Responsibility</a:t>
            </a:r>
            <a:endParaRPr b="0" lang="pt-BR" sz="2100" spc="-1" strike="noStrike">
              <a:latin typeface="Arial"/>
            </a:endParaRPr>
          </a:p>
          <a:p>
            <a:pPr marL="457200" indent="-36144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1" lang="pt-BR" sz="21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pt-BR" sz="2100" spc="-1" strike="noStrike">
                <a:solidFill>
                  <a:srgbClr val="000000"/>
                </a:solidFill>
                <a:latin typeface="Arial"/>
                <a:ea typeface="Arial"/>
              </a:rPr>
              <a:t>pen/Closed</a:t>
            </a:r>
            <a:endParaRPr b="0" lang="pt-BR" sz="2100" spc="-1" strike="noStrike">
              <a:latin typeface="Arial"/>
            </a:endParaRPr>
          </a:p>
          <a:p>
            <a:pPr marL="457200" indent="-36144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1" lang="pt-BR" sz="21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pt-BR" sz="2100" spc="-1" strike="noStrike">
                <a:solidFill>
                  <a:srgbClr val="000000"/>
                </a:solidFill>
                <a:latin typeface="Arial"/>
                <a:ea typeface="Arial"/>
              </a:rPr>
              <a:t>iskov Substitution</a:t>
            </a:r>
            <a:endParaRPr b="0" lang="pt-BR" sz="2100" spc="-1" strike="noStrike">
              <a:latin typeface="Arial"/>
            </a:endParaRPr>
          </a:p>
          <a:p>
            <a:pPr marL="457200" indent="-36144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1" lang="pt-BR" sz="21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pt-BR" sz="2100" spc="-1" strike="noStrike">
                <a:solidFill>
                  <a:srgbClr val="000000"/>
                </a:solidFill>
                <a:latin typeface="Arial"/>
                <a:ea typeface="Arial"/>
              </a:rPr>
              <a:t>nterface Segregation</a:t>
            </a:r>
            <a:endParaRPr b="0" lang="pt-BR" sz="2100" spc="-1" strike="noStrike">
              <a:latin typeface="Arial"/>
            </a:endParaRPr>
          </a:p>
          <a:p>
            <a:pPr marL="457200" indent="-36144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1" lang="pt-BR" sz="2100" spc="-1" strike="noStrike">
                <a:solidFill>
                  <a:srgbClr val="000000"/>
                </a:solidFill>
                <a:latin typeface="Arial"/>
                <a:ea typeface="Arial"/>
              </a:rPr>
              <a:t>D</a:t>
            </a:r>
            <a:r>
              <a:rPr b="0" lang="pt-BR" sz="2100" spc="-1" strike="noStrike">
                <a:solidFill>
                  <a:srgbClr val="000000"/>
                </a:solidFill>
                <a:latin typeface="Arial"/>
                <a:ea typeface="Arial"/>
              </a:rPr>
              <a:t>ependency Inversion</a:t>
            </a:r>
            <a:endParaRPr b="0" lang="pt-BR" sz="2100" spc="-1" strike="noStrike">
              <a:latin typeface="Arial"/>
            </a:endParaRPr>
          </a:p>
        </p:txBody>
      </p:sp>
    </p:spTree>
  </p:cSld>
  <p:timing>
    <p:tnLst>
      <p:par>
        <p:cTn id="230" dur="indefinite" restart="never" nodeType="tmRoot">
          <p:childTnLst>
            <p:seq>
              <p:cTn id="23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O que é uma classe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712080" y="1506600"/>
            <a:ext cx="47095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Classe é um tipo de dado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98" name="CustomShape 4"/>
          <p:cNvSpPr/>
          <p:nvPr/>
        </p:nvSpPr>
        <p:spPr>
          <a:xfrm>
            <a:off x="712080" y="1855440"/>
            <a:ext cx="47095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Toda Classe herda Object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>
            <a:off x="712080" y="2171520"/>
            <a:ext cx="47095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 Classe serve para a definição de um Objeto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00" name="CustomShape 6"/>
          <p:cNvSpPr/>
          <p:nvPr/>
        </p:nvSpPr>
        <p:spPr>
          <a:xfrm>
            <a:off x="712080" y="2520720"/>
            <a:ext cx="47095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Uma classe deve ser coesa e ter baixo acoplamento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2"/>
          <p:cNvSpPr/>
          <p:nvPr/>
        </p:nvSpPr>
        <p:spPr>
          <a:xfrm>
            <a:off x="417600" y="492840"/>
            <a:ext cx="4709520" cy="9165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>
              <a:lnSpc>
                <a:spcPct val="115000"/>
              </a:lnSpc>
              <a:spcBef>
                <a:spcPts val="1199"/>
              </a:spcBef>
            </a:pPr>
            <a:r>
              <a:rPr b="1" lang="pt-BR" sz="21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pt-BR" sz="2100" spc="-1" strike="noStrike">
                <a:solidFill>
                  <a:srgbClr val="000000"/>
                </a:solidFill>
                <a:latin typeface="Arial"/>
                <a:ea typeface="Arial"/>
              </a:rPr>
              <a:t>ingle Responsibility</a:t>
            </a:r>
            <a:endParaRPr b="0" lang="pt-B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pt-BR" sz="2100" spc="-1" strike="noStrike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417600" y="1027080"/>
            <a:ext cx="4403520" cy="401940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public class Book {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private String name;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private String author;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private String text;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//constructor, getters and setters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// methods that directly relate to the book properties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public String replaceWordInText(String word){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return text.replaceAll(word, text);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public boolean isWordInText(String word){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return text.contains(word);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73" name="CustomShape 4"/>
          <p:cNvSpPr/>
          <p:nvPr/>
        </p:nvSpPr>
        <p:spPr>
          <a:xfrm>
            <a:off x="5127840" y="798480"/>
            <a:ext cx="2999520" cy="188820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f0000"/>
                </a:solidFill>
                <a:latin typeface="Arial"/>
                <a:ea typeface="Arial"/>
              </a:rPr>
              <a:t>public class Book {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f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ff0000"/>
                </a:solidFill>
                <a:latin typeface="Arial"/>
                <a:ea typeface="Arial"/>
              </a:rPr>
              <a:t>//...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f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ff0000"/>
                </a:solidFill>
                <a:latin typeface="Arial"/>
                <a:ea typeface="Arial"/>
              </a:rPr>
              <a:t>void printTextToConsole(){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f0000"/>
                </a:solidFill>
                <a:latin typeface="Arial"/>
                <a:ea typeface="Arial"/>
              </a:rPr>
              <a:t>        </a:t>
            </a:r>
            <a:r>
              <a:rPr b="0" lang="pt-BR" sz="1400" spc="-1" strike="noStrike">
                <a:solidFill>
                  <a:srgbClr val="ff0000"/>
                </a:solidFill>
                <a:latin typeface="Arial"/>
                <a:ea typeface="Arial"/>
              </a:rPr>
              <a:t>// our code for formatting and printing the text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f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ff0000"/>
                </a:solidFill>
                <a:latin typeface="Arial"/>
                <a:ea typeface="Arial"/>
              </a:rPr>
              <a:t>}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f0000"/>
                </a:solidFill>
                <a:latin typeface="Arial"/>
                <a:ea typeface="Arial"/>
              </a:rPr>
              <a:t>}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74" name="CustomShape 5"/>
          <p:cNvSpPr/>
          <p:nvPr/>
        </p:nvSpPr>
        <p:spPr>
          <a:xfrm>
            <a:off x="5127840" y="2823480"/>
            <a:ext cx="2999520" cy="235944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public class BookPrinter {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// methods for outputting text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void printTextToConsole(String text){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        </a:t>
            </a: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//our code for formatting and printing the text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}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void printTextToAnotherMedium(String text){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        </a:t>
            </a: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// code for writing to any other location..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}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}</a:t>
            </a:r>
            <a:endParaRPr b="0" lang="pt-BR" sz="1100" spc="-1" strike="noStrike">
              <a:latin typeface="Arial"/>
            </a:endParaRPr>
          </a:p>
        </p:txBody>
      </p:sp>
    </p:spTree>
  </p:cSld>
  <p:timing>
    <p:tnLst>
      <p:par>
        <p:cTn id="232" dur="indefinite" restart="never" nodeType="tmRoot">
          <p:childTnLst>
            <p:seq>
              <p:cTn id="23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2"/>
          <p:cNvSpPr/>
          <p:nvPr/>
        </p:nvSpPr>
        <p:spPr>
          <a:xfrm>
            <a:off x="417600" y="492840"/>
            <a:ext cx="4709520" cy="9165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>
              <a:lnSpc>
                <a:spcPct val="115000"/>
              </a:lnSpc>
              <a:spcBef>
                <a:spcPts val="1199"/>
              </a:spcBef>
            </a:pPr>
            <a:r>
              <a:rPr b="1" lang="pt-BR" sz="21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pt-BR" sz="2100" spc="-1" strike="noStrike">
                <a:solidFill>
                  <a:srgbClr val="000000"/>
                </a:solidFill>
                <a:latin typeface="Arial"/>
                <a:ea typeface="Arial"/>
              </a:rPr>
              <a:t>pen/Closed</a:t>
            </a:r>
            <a:endParaRPr b="0" lang="pt-B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pt-BR" sz="2100" spc="-1" strike="noStrike">
              <a:latin typeface="Arial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417600" y="1418400"/>
            <a:ext cx="2999520" cy="359316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public class BookPrinter {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// methods for outputting text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void printTextToConsole(String text){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//our code for formatting and printing the text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void printTextToAnotherMedium(String text){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// code for writing to any other location..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78" name="CustomShape 4"/>
          <p:cNvSpPr/>
          <p:nvPr/>
        </p:nvSpPr>
        <p:spPr>
          <a:xfrm>
            <a:off x="5059800" y="1418400"/>
            <a:ext cx="2999520" cy="188820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97a7"/>
                </a:solidFill>
                <a:latin typeface="Arial"/>
                <a:ea typeface="Arial"/>
              </a:rPr>
              <a:t>public class SuperCoolGuitarWithFlames extends Guitar {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97a7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97a7"/>
                </a:solidFill>
                <a:latin typeface="Arial"/>
                <a:ea typeface="Arial"/>
              </a:rPr>
              <a:t>private String flameColor;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97a7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97a7"/>
                </a:solidFill>
                <a:latin typeface="Arial"/>
                <a:ea typeface="Arial"/>
              </a:rPr>
              <a:t>//constructor, getters + setters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97a7"/>
                </a:solidFill>
                <a:latin typeface="Arial"/>
                <a:ea typeface="Arial"/>
              </a:rPr>
              <a:t>}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234" dur="indefinite" restart="never" nodeType="tmRoot">
          <p:childTnLst>
            <p:seq>
              <p:cTn id="23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2"/>
          <p:cNvSpPr/>
          <p:nvPr/>
        </p:nvSpPr>
        <p:spPr>
          <a:xfrm>
            <a:off x="417600" y="492840"/>
            <a:ext cx="4709520" cy="48060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b="1" lang="pt-BR" sz="1700" spc="-1" strike="noStrike">
                <a:solidFill>
                  <a:srgbClr val="000000"/>
                </a:solidFill>
                <a:latin typeface="Arial"/>
                <a:ea typeface="Arial"/>
              </a:rPr>
              <a:t>Liskov Substitution</a:t>
            </a:r>
            <a:endParaRPr b="0" lang="pt-BR" sz="1700" spc="-1" strike="noStrike"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125640" y="1309680"/>
            <a:ext cx="2127240" cy="124884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public interface Car {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void turnOnEngine();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void accelerate();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82" name="CustomShape 4"/>
          <p:cNvSpPr/>
          <p:nvPr/>
        </p:nvSpPr>
        <p:spPr>
          <a:xfrm>
            <a:off x="2477880" y="1309680"/>
            <a:ext cx="2999520" cy="354924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public class MotorCar implements Car {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private Engine engine;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//Constructors, getters + setters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public void turnOnEngine() {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//turn on the engine!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engine.on();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public void accelerate() {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//move forward!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engine.powerOn(1000);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83" name="CustomShape 5"/>
          <p:cNvSpPr/>
          <p:nvPr/>
        </p:nvSpPr>
        <p:spPr>
          <a:xfrm>
            <a:off x="5702760" y="1309680"/>
            <a:ext cx="2999520" cy="196380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public class ElectricCar implements Car {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public void turnOnEngine() {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throw new 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700" spc="-1" strike="noStrike">
                <a:solidFill>
                  <a:srgbClr val="000000"/>
                </a:solidFill>
                <a:latin typeface="Arial"/>
                <a:ea typeface="Arial"/>
              </a:rPr>
              <a:t>               </a:t>
            </a:r>
            <a:r>
              <a:rPr b="0" lang="pt-BR" sz="700" spc="-1" strike="noStrike">
                <a:solidFill>
                  <a:srgbClr val="000000"/>
                </a:solidFill>
                <a:latin typeface="Arial"/>
                <a:ea typeface="Arial"/>
              </a:rPr>
              <a:t>AssertionError("I    don't have an engine!");</a:t>
            </a:r>
            <a:endParaRPr b="0" lang="pt-BR" sz="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public void accelerate() {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//this acceleration is crazy!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100" spc="-1" strike="noStrike">
              <a:latin typeface="Arial"/>
            </a:endParaRPr>
          </a:p>
        </p:txBody>
      </p:sp>
    </p:spTree>
  </p:cSld>
  <p:timing>
    <p:tnLst>
      <p:par>
        <p:cTn id="236" dur="indefinite" restart="never" nodeType="tmRoot">
          <p:childTnLst>
            <p:seq>
              <p:cTn id="23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2"/>
          <p:cNvSpPr/>
          <p:nvPr/>
        </p:nvSpPr>
        <p:spPr>
          <a:xfrm>
            <a:off x="417600" y="492840"/>
            <a:ext cx="4709520" cy="74520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Bef>
                <a:spcPts val="1800"/>
              </a:spcBef>
            </a:pPr>
            <a:r>
              <a:rPr b="1" lang="pt-BR" sz="1700" spc="-1" strike="noStrike">
                <a:solidFill>
                  <a:srgbClr val="000000"/>
                </a:solidFill>
                <a:latin typeface="Arial"/>
                <a:ea typeface="Arial"/>
              </a:rPr>
              <a:t>Interface Segregation</a:t>
            </a:r>
            <a:endParaRPr b="0" lang="pt-BR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pt-BR" sz="17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237600" y="1607400"/>
            <a:ext cx="2999520" cy="102024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public interface BearKeeper {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void washTheBear();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void feedTheBear();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void petTheBear();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287" name="CustomShape 4"/>
          <p:cNvSpPr/>
          <p:nvPr/>
        </p:nvSpPr>
        <p:spPr>
          <a:xfrm>
            <a:off x="5211720" y="960840"/>
            <a:ext cx="2999520" cy="202464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public interface BearCleaner {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void washTheBear();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}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public interface BearFeeder {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void feedTheBear();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}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public interface BearPetter {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void petTheBear();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}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288" name="CustomShape 5"/>
          <p:cNvSpPr/>
          <p:nvPr/>
        </p:nvSpPr>
        <p:spPr>
          <a:xfrm>
            <a:off x="113040" y="3041280"/>
            <a:ext cx="5646240" cy="155484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900" spc="-1" strike="noStrike">
                <a:solidFill>
                  <a:srgbClr val="0097a7"/>
                </a:solidFill>
                <a:latin typeface="Arial"/>
                <a:ea typeface="Arial"/>
              </a:rPr>
              <a:t>public class BearCarer implements BearCleaner, BearFeeder {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900" spc="-1" strike="noStrike">
                <a:solidFill>
                  <a:srgbClr val="0097a7"/>
                </a:solidFill>
                <a:latin typeface="Arial"/>
                <a:ea typeface="Arial"/>
              </a:rPr>
              <a:t>    </a:t>
            </a:r>
            <a:r>
              <a:rPr b="0" lang="pt-BR" sz="900" spc="-1" strike="noStrike">
                <a:solidFill>
                  <a:srgbClr val="0097a7"/>
                </a:solidFill>
                <a:latin typeface="Arial"/>
                <a:ea typeface="Arial"/>
              </a:rPr>
              <a:t>public void washTheBear() {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900" spc="-1" strike="noStrike">
                <a:solidFill>
                  <a:srgbClr val="0097a7"/>
                </a:solidFill>
                <a:latin typeface="Arial"/>
                <a:ea typeface="Arial"/>
              </a:rPr>
              <a:t>        </a:t>
            </a:r>
            <a:r>
              <a:rPr b="0" lang="pt-BR" sz="900" spc="-1" strike="noStrike">
                <a:solidFill>
                  <a:srgbClr val="0097a7"/>
                </a:solidFill>
                <a:latin typeface="Arial"/>
                <a:ea typeface="Arial"/>
              </a:rPr>
              <a:t>//I think we missed a spot...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900" spc="-1" strike="noStrike">
                <a:solidFill>
                  <a:srgbClr val="0097a7"/>
                </a:solidFill>
                <a:latin typeface="Arial"/>
                <a:ea typeface="Arial"/>
              </a:rPr>
              <a:t>    </a:t>
            </a:r>
            <a:r>
              <a:rPr b="0" lang="pt-BR" sz="900" spc="-1" strike="noStrike">
                <a:solidFill>
                  <a:srgbClr val="0097a7"/>
                </a:solidFill>
                <a:latin typeface="Arial"/>
                <a:ea typeface="Arial"/>
              </a:rPr>
              <a:t>}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900" spc="-1" strike="noStrike">
                <a:solidFill>
                  <a:srgbClr val="0097a7"/>
                </a:solidFill>
                <a:latin typeface="Arial"/>
                <a:ea typeface="Arial"/>
              </a:rPr>
              <a:t>    </a:t>
            </a:r>
            <a:r>
              <a:rPr b="0" lang="pt-BR" sz="900" spc="-1" strike="noStrike">
                <a:solidFill>
                  <a:srgbClr val="0097a7"/>
                </a:solidFill>
                <a:latin typeface="Arial"/>
                <a:ea typeface="Arial"/>
              </a:rPr>
              <a:t>public void feedTheBear() {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900" spc="-1" strike="noStrike">
                <a:solidFill>
                  <a:srgbClr val="0097a7"/>
                </a:solidFill>
                <a:latin typeface="Arial"/>
                <a:ea typeface="Arial"/>
              </a:rPr>
              <a:t>        </a:t>
            </a:r>
            <a:r>
              <a:rPr b="0" lang="pt-BR" sz="900" spc="-1" strike="noStrike">
                <a:solidFill>
                  <a:srgbClr val="0097a7"/>
                </a:solidFill>
                <a:latin typeface="Arial"/>
                <a:ea typeface="Arial"/>
              </a:rPr>
              <a:t>//Tuna Tuesdays...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900" spc="-1" strike="noStrike">
                <a:solidFill>
                  <a:srgbClr val="0097a7"/>
                </a:solidFill>
                <a:latin typeface="Arial"/>
                <a:ea typeface="Arial"/>
              </a:rPr>
              <a:t>    </a:t>
            </a:r>
            <a:r>
              <a:rPr b="0" lang="pt-BR" sz="900" spc="-1" strike="noStrike">
                <a:solidFill>
                  <a:srgbClr val="0097a7"/>
                </a:solidFill>
                <a:latin typeface="Arial"/>
                <a:ea typeface="Arial"/>
              </a:rPr>
              <a:t>}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900" spc="-1" strike="noStrike">
                <a:solidFill>
                  <a:srgbClr val="0097a7"/>
                </a:solidFill>
                <a:latin typeface="Arial"/>
                <a:ea typeface="Arial"/>
              </a:rPr>
              <a:t>}</a:t>
            </a:r>
            <a:endParaRPr b="0" lang="pt-BR" sz="900" spc="-1" strike="noStrike">
              <a:latin typeface="Arial"/>
            </a:endParaRPr>
          </a:p>
        </p:txBody>
      </p:sp>
    </p:spTree>
  </p:cSld>
  <p:timing>
    <p:tnLst>
      <p:par>
        <p:cTn id="238" dur="indefinite" restart="never" nodeType="tmRoot">
          <p:childTnLst>
            <p:seq>
              <p:cTn id="23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2"/>
          <p:cNvSpPr/>
          <p:nvPr/>
        </p:nvSpPr>
        <p:spPr>
          <a:xfrm>
            <a:off x="417600" y="492840"/>
            <a:ext cx="4709520" cy="48060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b="1" lang="pt-BR" sz="1700" spc="-1" strike="noStrike">
                <a:solidFill>
                  <a:srgbClr val="000000"/>
                </a:solidFill>
                <a:latin typeface="Arial"/>
                <a:ea typeface="Arial"/>
              </a:rPr>
              <a:t>Dependency Inversion</a:t>
            </a:r>
            <a:endParaRPr b="0" lang="pt-BR" sz="17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307440" y="1285920"/>
            <a:ext cx="2999520" cy="202464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public class Windows98Machine {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private final StandardKeyboard keyboard;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private final Monitor monitor;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public Windows98Machine() {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monitor = new Monitor();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keyboard = new StandardKeyboard();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292" name="CustomShape 4"/>
          <p:cNvSpPr/>
          <p:nvPr/>
        </p:nvSpPr>
        <p:spPr>
          <a:xfrm>
            <a:off x="4165200" y="1104120"/>
            <a:ext cx="2999520" cy="35064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public interface Keyboard { }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293" name="CustomShape 5"/>
          <p:cNvSpPr/>
          <p:nvPr/>
        </p:nvSpPr>
        <p:spPr>
          <a:xfrm>
            <a:off x="4165200" y="1623240"/>
            <a:ext cx="2999520" cy="2024640"/>
          </a:xfrm>
          <a:prstGeom prst="rect">
            <a:avLst/>
          </a:prstGeom>
          <a:noFill/>
          <a:ln w="9360">
            <a:solidFill>
              <a:srgbClr val="21222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public class Windows98Machine{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private final Keyboard keyboard;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private final Monitor monitor;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public Windows98Machine(Keyboard keyboard, Monitor monitor) {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this.keyboard = keyboard;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this.monitor = monitor;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294" name="CustomShape 6"/>
          <p:cNvSpPr/>
          <p:nvPr/>
        </p:nvSpPr>
        <p:spPr>
          <a:xfrm>
            <a:off x="4165200" y="3835800"/>
            <a:ext cx="4194000" cy="35064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public class StandardKeyboard implements Keyboard { }</a:t>
            </a:r>
            <a:endParaRPr b="0" lang="pt-BR" sz="1100" spc="-1" strike="noStrike">
              <a:latin typeface="Arial"/>
            </a:endParaRPr>
          </a:p>
        </p:txBody>
      </p:sp>
    </p:spTree>
  </p:cSld>
  <p:timing>
    <p:tnLst>
      <p:par>
        <p:cTn id="240" dur="indefinite" restart="never" nodeType="tmRoot">
          <p:childTnLst>
            <p:seq>
              <p:cTn id="24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239760" y="1491840"/>
            <a:ext cx="5247720" cy="99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pt-BR" sz="5300" spc="-1" strike="noStrike">
                <a:solidFill>
                  <a:srgbClr val="000000"/>
                </a:solidFill>
                <a:latin typeface="Arial"/>
                <a:ea typeface="Arial"/>
              </a:rPr>
              <a:t>Recursos  </a:t>
            </a:r>
            <a:r>
              <a:rPr b="1" lang="pt-BR" sz="53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 b="0" lang="pt-BR" sz="5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TextShape 2"/>
          <p:cNvSpPr txBox="1"/>
          <p:nvPr/>
        </p:nvSpPr>
        <p:spPr>
          <a:xfrm>
            <a:off x="236880" y="2490120"/>
            <a:ext cx="6362280" cy="996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Arial"/>
              </a:rPr>
              <a:t>APIs e controles de fluxos 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42" dur="indefinite" restart="never" nodeType="tmRoot">
          <p:childTnLst>
            <p:seq>
              <p:cTn id="24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2"/>
          <p:cNvSpPr/>
          <p:nvPr/>
        </p:nvSpPr>
        <p:spPr>
          <a:xfrm>
            <a:off x="417600" y="492840"/>
            <a:ext cx="4709520" cy="48060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b="1" lang="pt-BR" sz="1700" spc="-1" strike="noStrike">
                <a:solidFill>
                  <a:srgbClr val="000000"/>
                </a:solidFill>
                <a:latin typeface="Arial"/>
                <a:ea typeface="Arial"/>
              </a:rPr>
              <a:t>Datas com java</a:t>
            </a:r>
            <a:endParaRPr b="0" lang="pt-BR" sz="1700" spc="-1" strike="noStrike">
              <a:latin typeface="Arial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1245240" y="1554840"/>
            <a:ext cx="73346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java.util.Date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00" name="CustomShape 4"/>
          <p:cNvSpPr/>
          <p:nvPr/>
        </p:nvSpPr>
        <p:spPr>
          <a:xfrm>
            <a:off x="1245240" y="1801440"/>
            <a:ext cx="73346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java.sql.Date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01" name="CustomShape 5"/>
          <p:cNvSpPr/>
          <p:nvPr/>
        </p:nvSpPr>
        <p:spPr>
          <a:xfrm>
            <a:off x="1245240" y="2113920"/>
            <a:ext cx="73346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java.util.Calendar e java.util.GregorianCalendar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244" dur="indefinite" restart="never" nodeType="tmRoot">
          <p:childTnLst>
            <p:seq>
              <p:cTn id="24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2"/>
          <p:cNvSpPr/>
          <p:nvPr/>
        </p:nvSpPr>
        <p:spPr>
          <a:xfrm>
            <a:off x="417600" y="492840"/>
            <a:ext cx="4709520" cy="48060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b="1" lang="pt-BR" sz="1700" spc="-1" strike="noStrike">
                <a:solidFill>
                  <a:srgbClr val="000000"/>
                </a:solidFill>
                <a:latin typeface="Arial"/>
                <a:ea typeface="Arial"/>
              </a:rPr>
              <a:t>Formatação de Datas com java</a:t>
            </a:r>
            <a:endParaRPr b="0" lang="pt-BR" sz="1700" spc="-1" strike="noStrike"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573120" y="1114560"/>
            <a:ext cx="623448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SimpleDateFormat formato = new SimpleDateFormat("dd/MM/yyyy"); 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Date data = formato.parse("23/11/2015");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05" name="CustomShape 4"/>
          <p:cNvSpPr/>
          <p:nvPr/>
        </p:nvSpPr>
        <p:spPr>
          <a:xfrm>
            <a:off x="573120" y="2264400"/>
            <a:ext cx="75902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https://www.devmedia.com.br/utilizando-recursos-do-java-para-formatacao-de-datas/5720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246" dur="indefinite" restart="never" nodeType="tmRoot">
          <p:childTnLst>
            <p:seq>
              <p:cTn id="24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2"/>
          <p:cNvSpPr/>
          <p:nvPr/>
        </p:nvSpPr>
        <p:spPr>
          <a:xfrm>
            <a:off x="417600" y="492840"/>
            <a:ext cx="4709520" cy="48060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b="1" lang="pt-BR" sz="1700" spc="-1" strike="noStrike">
                <a:solidFill>
                  <a:srgbClr val="000000"/>
                </a:solidFill>
                <a:latin typeface="Arial"/>
                <a:ea typeface="Arial"/>
              </a:rPr>
              <a:t>Nova biblioteca de datas</a:t>
            </a:r>
            <a:endParaRPr b="0" lang="pt-BR" sz="1700" spc="-1" strike="noStrike">
              <a:latin typeface="Arial"/>
            </a:endParaRPr>
          </a:p>
        </p:txBody>
      </p:sp>
      <p:sp>
        <p:nvSpPr>
          <p:cNvPr id="308" name="CustomShape 3"/>
          <p:cNvSpPr/>
          <p:nvPr/>
        </p:nvSpPr>
        <p:spPr>
          <a:xfrm>
            <a:off x="928800" y="1830960"/>
            <a:ext cx="511020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LocalDate, LocalTime e LocalDateTime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248" dur="indefinite" restart="never" nodeType="tmRoot">
          <p:childTnLst>
            <p:seq>
              <p:cTn id="24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2"/>
          <p:cNvSpPr/>
          <p:nvPr/>
        </p:nvSpPr>
        <p:spPr>
          <a:xfrm>
            <a:off x="417600" y="492840"/>
            <a:ext cx="4709520" cy="46224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</a:pPr>
            <a:r>
              <a:rPr b="1" lang="pt-BR" sz="1600" spc="-1" strike="noStrike">
                <a:solidFill>
                  <a:srgbClr val="000000"/>
                </a:solidFill>
                <a:latin typeface="Nunito"/>
                <a:ea typeface="Nunito"/>
              </a:rPr>
              <a:t>Fluxo de decisão (if, else, switch)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529560" y="1495440"/>
            <a:ext cx="51102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2" name="Google Shape;723;gfa7fe1037e_0_196" descr=""/>
          <p:cNvPicPr/>
          <p:nvPr/>
        </p:nvPicPr>
        <p:blipFill>
          <a:blip r:embed="rId2"/>
          <a:stretch/>
        </p:blipFill>
        <p:spPr>
          <a:xfrm>
            <a:off x="417600" y="1242720"/>
            <a:ext cx="2085120" cy="2288520"/>
          </a:xfrm>
          <a:prstGeom prst="rect">
            <a:avLst/>
          </a:prstGeom>
          <a:ln>
            <a:noFill/>
          </a:ln>
        </p:spPr>
      </p:pic>
      <p:pic>
        <p:nvPicPr>
          <p:cNvPr id="313" name="Google Shape;724;gfa7fe1037e_0_196" descr=""/>
          <p:cNvPicPr/>
          <p:nvPr/>
        </p:nvPicPr>
        <p:blipFill>
          <a:blip r:embed="rId3"/>
          <a:stretch/>
        </p:blipFill>
        <p:spPr>
          <a:xfrm>
            <a:off x="2503080" y="1326600"/>
            <a:ext cx="2408400" cy="2408400"/>
          </a:xfrm>
          <a:prstGeom prst="rect">
            <a:avLst/>
          </a:prstGeom>
          <a:ln>
            <a:noFill/>
          </a:ln>
        </p:spPr>
      </p:pic>
      <p:pic>
        <p:nvPicPr>
          <p:cNvPr id="314" name="Google Shape;725;gfa7fe1037e_0_196" descr=""/>
          <p:cNvPicPr/>
          <p:nvPr/>
        </p:nvPicPr>
        <p:blipFill>
          <a:blip r:embed="rId4"/>
          <a:stretch/>
        </p:blipFill>
        <p:spPr>
          <a:xfrm>
            <a:off x="5456880" y="1158840"/>
            <a:ext cx="3198960" cy="341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0" dur="indefinite" restart="never" nodeType="tmRoot">
          <p:childTnLst>
            <p:seq>
              <p:cTn id="25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Objeto é a instância de uma classe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03" name="Google Shape;338;g101079f92df_0_26" descr=""/>
          <p:cNvPicPr/>
          <p:nvPr/>
        </p:nvPicPr>
        <p:blipFill>
          <a:blip r:embed="rId2"/>
          <a:srcRect l="5982" t="0" r="8914" b="0"/>
          <a:stretch/>
        </p:blipFill>
        <p:spPr>
          <a:xfrm>
            <a:off x="4277520" y="1437840"/>
            <a:ext cx="3507840" cy="2660760"/>
          </a:xfrm>
          <a:prstGeom prst="rect">
            <a:avLst/>
          </a:prstGeom>
          <a:ln>
            <a:noFill/>
          </a:ln>
        </p:spPr>
      </p:pic>
      <p:pic>
        <p:nvPicPr>
          <p:cNvPr id="104" name="Google Shape;339;g101079f92df_0_26" descr=""/>
          <p:cNvPicPr/>
          <p:nvPr/>
        </p:nvPicPr>
        <p:blipFill>
          <a:blip r:embed="rId3"/>
          <a:srcRect l="27412" t="-17039" r="24205" b="22349"/>
          <a:stretch/>
        </p:blipFill>
        <p:spPr>
          <a:xfrm>
            <a:off x="671040" y="1342800"/>
            <a:ext cx="2755440" cy="186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2"/>
          <p:cNvSpPr/>
          <p:nvPr/>
        </p:nvSpPr>
        <p:spPr>
          <a:xfrm>
            <a:off x="417600" y="492840"/>
            <a:ext cx="4709520" cy="67212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</a:pPr>
            <a:r>
              <a:rPr b="1" lang="pt-BR" sz="1400" spc="-1" strike="noStrike">
                <a:solidFill>
                  <a:srgbClr val="000000"/>
                </a:solidFill>
                <a:latin typeface="Nunito"/>
                <a:ea typeface="Nunito"/>
              </a:rPr>
              <a:t>Fluxo de repetição (for/do/while/break/continue)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529560" y="1495440"/>
            <a:ext cx="51102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8" name="Google Shape;733;gfa7fe1037e_0_209" descr=""/>
          <p:cNvPicPr/>
          <p:nvPr/>
        </p:nvPicPr>
        <p:blipFill>
          <a:blip r:embed="rId2"/>
          <a:stretch/>
        </p:blipFill>
        <p:spPr>
          <a:xfrm>
            <a:off x="2354040" y="1102680"/>
            <a:ext cx="3198960" cy="383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2" dur="indefinite" restart="never" nodeType="tmRoot">
          <p:childTnLst>
            <p:seq>
              <p:cTn id="25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2"/>
          <p:cNvSpPr/>
          <p:nvPr/>
        </p:nvSpPr>
        <p:spPr>
          <a:xfrm>
            <a:off x="417600" y="492840"/>
            <a:ext cx="4709520" cy="42732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</a:pPr>
            <a:r>
              <a:rPr b="1" lang="pt-BR" sz="1400" spc="-1" strike="noStrike">
                <a:solidFill>
                  <a:srgbClr val="000000"/>
                </a:solidFill>
                <a:latin typeface="Nunito"/>
                <a:ea typeface="Nunito"/>
              </a:rPr>
              <a:t>Collections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529560" y="1495440"/>
            <a:ext cx="51102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2" name="Google Shape;741;gfa7fe1037e_0_220" descr=""/>
          <p:cNvPicPr/>
          <p:nvPr/>
        </p:nvPicPr>
        <p:blipFill>
          <a:blip r:embed="rId2"/>
          <a:stretch/>
        </p:blipFill>
        <p:spPr>
          <a:xfrm>
            <a:off x="306000" y="1100160"/>
            <a:ext cx="8038800" cy="388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4" dur="indefinite" restart="never" nodeType="tmRoot">
          <p:childTnLst>
            <p:seq>
              <p:cTn id="25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2"/>
          <p:cNvSpPr/>
          <p:nvPr/>
        </p:nvSpPr>
        <p:spPr>
          <a:xfrm>
            <a:off x="417600" y="492840"/>
            <a:ext cx="4709520" cy="42732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</a:pPr>
            <a:r>
              <a:rPr b="1" lang="pt-BR" sz="1400" spc="-1" strike="noStrike">
                <a:solidFill>
                  <a:srgbClr val="000000"/>
                </a:solidFill>
                <a:latin typeface="Nunito"/>
                <a:ea typeface="Nunito"/>
              </a:rPr>
              <a:t>Streams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529560" y="1495440"/>
            <a:ext cx="51102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6" name="Google Shape;749;gfa7fe1037e_0_242" descr=""/>
          <p:cNvPicPr/>
          <p:nvPr/>
        </p:nvPicPr>
        <p:blipFill>
          <a:blip r:embed="rId2"/>
          <a:stretch/>
        </p:blipFill>
        <p:spPr>
          <a:xfrm>
            <a:off x="5060880" y="1027080"/>
            <a:ext cx="3775320" cy="1847520"/>
          </a:xfrm>
          <a:prstGeom prst="rect">
            <a:avLst/>
          </a:prstGeom>
          <a:ln>
            <a:noFill/>
          </a:ln>
        </p:spPr>
      </p:pic>
      <p:pic>
        <p:nvPicPr>
          <p:cNvPr id="327" name="Google Shape;750;gfa7fe1037e_0_242" descr=""/>
          <p:cNvPicPr/>
          <p:nvPr/>
        </p:nvPicPr>
        <p:blipFill>
          <a:blip r:embed="rId3"/>
          <a:stretch/>
        </p:blipFill>
        <p:spPr>
          <a:xfrm>
            <a:off x="243720" y="1161000"/>
            <a:ext cx="4579200" cy="383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6" dur="indefinite" restart="never" nodeType="tmRoot">
          <p:childTnLst>
            <p:seq>
              <p:cTn id="25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685080" y="1716480"/>
            <a:ext cx="2309760" cy="2903400"/>
          </a:xfrm>
          <a:prstGeom prst="rect">
            <a:avLst/>
          </a:prstGeom>
          <a:solidFill>
            <a:srgbClr val="21222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9" name="Google Shape;756;g101079f92df_0_247" descr=""/>
          <p:cNvPicPr/>
          <p:nvPr/>
        </p:nvPicPr>
        <p:blipFill>
          <a:blip r:embed="rId2"/>
          <a:srcRect l="20557" t="0" r="0" b="0"/>
          <a:stretch/>
        </p:blipFill>
        <p:spPr>
          <a:xfrm>
            <a:off x="1013400" y="1896120"/>
            <a:ext cx="3558240" cy="2544120"/>
          </a:xfrm>
          <a:prstGeom prst="rect">
            <a:avLst/>
          </a:prstGeom>
          <a:ln>
            <a:noFill/>
          </a:ln>
        </p:spPr>
      </p:pic>
      <p:sp>
        <p:nvSpPr>
          <p:cNvPr id="330" name="CustomShape 2"/>
          <p:cNvSpPr/>
          <p:nvPr/>
        </p:nvSpPr>
        <p:spPr>
          <a:xfrm>
            <a:off x="3713040" y="1539360"/>
            <a:ext cx="470952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3"/>
          <p:cNvSpPr/>
          <p:nvPr/>
        </p:nvSpPr>
        <p:spPr>
          <a:xfrm>
            <a:off x="4032000" y="162108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Encerramos por hoje !!!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258" dur="indefinite" restart="never" nodeType="tmRoot">
          <p:childTnLst>
            <p:seq>
              <p:cTn id="25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Como criar um Objeto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07" name="Google Shape;346;g101079f92df_0_33" descr=""/>
          <p:cNvPicPr/>
          <p:nvPr/>
        </p:nvPicPr>
        <p:blipFill>
          <a:blip r:embed="rId2"/>
          <a:stretch/>
        </p:blipFill>
        <p:spPr>
          <a:xfrm>
            <a:off x="675720" y="1027080"/>
            <a:ext cx="7534440" cy="3945600"/>
          </a:xfrm>
          <a:prstGeom prst="rect">
            <a:avLst/>
          </a:prstGeom>
          <a:ln>
            <a:noFill/>
          </a:ln>
        </p:spPr>
      </p:pic>
      <p:sp>
        <p:nvSpPr>
          <p:cNvPr id="108" name="CustomShape 3"/>
          <p:cNvSpPr/>
          <p:nvPr/>
        </p:nvSpPr>
        <p:spPr>
          <a:xfrm>
            <a:off x="7240680" y="4175640"/>
            <a:ext cx="806040" cy="73836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pt-BR" sz="2200" spc="-1" strike="noStrike">
                <a:solidFill>
                  <a:srgbClr val="731ab7"/>
                </a:solidFill>
                <a:latin typeface="Arial"/>
                <a:ea typeface="Arial"/>
              </a:rPr>
              <a:t>01</a:t>
            </a:r>
            <a:endParaRPr b="0" lang="pt-BR" sz="22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Papel de um Objeto Java no mundo dos sistemas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11" name="Google Shape;354;g101079f92df_0_47" descr=""/>
          <p:cNvPicPr/>
          <p:nvPr/>
        </p:nvPicPr>
        <p:blipFill>
          <a:blip r:embed="rId2"/>
          <a:stretch/>
        </p:blipFill>
        <p:spPr>
          <a:xfrm>
            <a:off x="316080" y="1161000"/>
            <a:ext cx="3552120" cy="3428640"/>
          </a:xfrm>
          <a:prstGeom prst="rect">
            <a:avLst/>
          </a:prstGeom>
          <a:ln>
            <a:noFill/>
          </a:ln>
        </p:spPr>
      </p:pic>
      <p:pic>
        <p:nvPicPr>
          <p:cNvPr id="112" name="Google Shape;355;g101079f92df_0_47" descr=""/>
          <p:cNvPicPr/>
          <p:nvPr/>
        </p:nvPicPr>
        <p:blipFill>
          <a:blip r:embed="rId3"/>
          <a:stretch/>
        </p:blipFill>
        <p:spPr>
          <a:xfrm>
            <a:off x="4343040" y="3016080"/>
            <a:ext cx="4267800" cy="1892160"/>
          </a:xfrm>
          <a:prstGeom prst="rect">
            <a:avLst/>
          </a:prstGeom>
          <a:ln>
            <a:noFill/>
          </a:ln>
        </p:spPr>
      </p:pic>
      <p:pic>
        <p:nvPicPr>
          <p:cNvPr id="113" name="Google Shape;356;g101079f92df_0_47" descr=""/>
          <p:cNvPicPr/>
          <p:nvPr/>
        </p:nvPicPr>
        <p:blipFill>
          <a:blip r:embed="rId4"/>
          <a:stretch/>
        </p:blipFill>
        <p:spPr>
          <a:xfrm>
            <a:off x="3947400" y="679320"/>
            <a:ext cx="4500000" cy="224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5" name="Google Shape;362;g101079f92df_0_14" descr=""/>
          <p:cNvPicPr/>
          <p:nvPr/>
        </p:nvPicPr>
        <p:blipFill>
          <a:blip r:embed="rId2"/>
          <a:stretch/>
        </p:blipFill>
        <p:spPr>
          <a:xfrm>
            <a:off x="152280" y="1097640"/>
            <a:ext cx="8754480" cy="3893040"/>
          </a:xfrm>
          <a:prstGeom prst="rect">
            <a:avLst/>
          </a:prstGeom>
          <a:ln>
            <a:noFill/>
          </a:ln>
        </p:spPr>
      </p:pic>
      <p:sp>
        <p:nvSpPr>
          <p:cNvPr id="116" name="CustomShape 2"/>
          <p:cNvSpPr/>
          <p:nvPr/>
        </p:nvSpPr>
        <p:spPr>
          <a:xfrm>
            <a:off x="180720" y="517320"/>
            <a:ext cx="47095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Estrutura de uma Classe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60" dur="indefinite" restart="never" nodeType="tmRoot">
          <p:childTnLst>
            <p:seq>
              <p:cTn id="6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8" name="Google Shape;369;g101079f92df_0_20" descr=""/>
          <p:cNvPicPr/>
          <p:nvPr/>
        </p:nvPicPr>
        <p:blipFill>
          <a:blip r:embed="rId2"/>
          <a:stretch/>
        </p:blipFill>
        <p:spPr>
          <a:xfrm>
            <a:off x="1000080" y="1069920"/>
            <a:ext cx="7143480" cy="3790440"/>
          </a:xfrm>
          <a:prstGeom prst="rect">
            <a:avLst/>
          </a:prstGeom>
          <a:ln>
            <a:noFill/>
          </a:ln>
        </p:spPr>
      </p:pic>
      <p:sp>
        <p:nvSpPr>
          <p:cNvPr id="119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Herança (extends)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62" dur="indefinite" restart="never" nodeType="tmRoot">
          <p:childTnLst>
            <p:seq>
              <p:cTn id="6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2021-11-13T15:46:54Z</dcterms:modified>
  <cp:revision>1</cp:revision>
  <dc:subject/>
  <dc:title/>
</cp:coreProperties>
</file>